
<file path=[Content_Types].xml><?xml version="1.0" encoding="utf-8"?>
<Types xmlns="http://schemas.openxmlformats.org/package/2006/content-types">
  <Default Extension="xml" ContentType="application/xml"/>
  <Default Extension="docx" ContentType="application/vnd.openxmlformats-officedocument.wordprocessingml.document"/>
  <Default Extension="jpeg" ContentType="image/jpeg"/>
  <Default Extension="rels" ContentType="application/vnd.openxmlformats-package.relationships+xml"/>
  <Default Extension="emf" ContentType="image/x-emf"/>
  <Default Extension="vml" ContentType="application/vnd.openxmlformats-officedocument.vmlDrawing"/>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85" r:id="rId4"/>
    <p:sldId id="286" r:id="rId5"/>
    <p:sldId id="287" r:id="rId6"/>
    <p:sldId id="258" r:id="rId7"/>
    <p:sldId id="265" r:id="rId8"/>
    <p:sldId id="270" r:id="rId9"/>
    <p:sldId id="274" r:id="rId10"/>
    <p:sldId id="259" r:id="rId11"/>
    <p:sldId id="260" r:id="rId12"/>
    <p:sldId id="291" r:id="rId13"/>
    <p:sldId id="292" r:id="rId14"/>
    <p:sldId id="272" r:id="rId15"/>
    <p:sldId id="273" r:id="rId16"/>
    <p:sldId id="266" r:id="rId17"/>
    <p:sldId id="261" r:id="rId18"/>
    <p:sldId id="288" r:id="rId19"/>
    <p:sldId id="269" r:id="rId20"/>
    <p:sldId id="262" r:id="rId21"/>
    <p:sldId id="293" r:id="rId22"/>
    <p:sldId id="276" r:id="rId23"/>
    <p:sldId id="275" r:id="rId24"/>
    <p:sldId id="271" r:id="rId25"/>
    <p:sldId id="267" r:id="rId26"/>
    <p:sldId id="263" r:id="rId27"/>
    <p:sldId id="290" r:id="rId28"/>
    <p:sldId id="268" r:id="rId29"/>
    <p:sldId id="278" r:id="rId30"/>
    <p:sldId id="264" r:id="rId31"/>
    <p:sldId id="289" r:id="rId32"/>
    <p:sldId id="281" r:id="rId33"/>
    <p:sldId id="29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41" autoAdjust="0"/>
    <p:restoredTop sz="94660"/>
  </p:normalViewPr>
  <p:slideViewPr>
    <p:cSldViewPr>
      <p:cViewPr varScale="1">
        <p:scale>
          <a:sx n="72" d="100"/>
          <a:sy n="72" d="100"/>
        </p:scale>
        <p:origin x="-134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F9525C-2CE6-41EC-90F8-07B918A37DEF}" type="datetimeFigureOut">
              <a:rPr lang="en-US" smtClean="0"/>
              <a:pPr/>
              <a:t>3/19/15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F60AD7E-166A-4EA6-8830-582D9727FFF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F9525C-2CE6-41EC-90F8-07B918A37DEF}" type="datetimeFigureOut">
              <a:rPr lang="en-US" smtClean="0"/>
              <a:pPr/>
              <a:t>3/19/15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60AD7E-166A-4EA6-8830-582D9727FFF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eg"/><Relationship Id="rId3"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eg"/><Relationship Id="rId3"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eg"/><Relationship Id="rId3"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4" Type="http://schemas.microsoft.com/office/2007/relationships/hdphoto" Target="../media/hdphoto4.wdp"/><Relationship Id="rId5" Type="http://schemas.openxmlformats.org/officeDocument/2006/relationships/oleObject" Target="../embeddings/oleObject1.bin"/><Relationship Id="rId6" Type="http://schemas.openxmlformats.org/officeDocument/2006/relationships/package" Target="../embeddings/Microsoft_Word_Document1.docx"/><Relationship Id="rId7" Type="http://schemas.openxmlformats.org/officeDocument/2006/relationships/image" Target="../media/image22.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microsoft.com/office/2007/relationships/hdphoto" Target="../media/hdphoto5.wdp"/><Relationship Id="rId4" Type="http://schemas.openxmlformats.org/officeDocument/2006/relationships/image" Target="../media/image25.jpeg"/><Relationship Id="rId5" Type="http://schemas.microsoft.com/office/2007/relationships/hdphoto" Target="../media/hdphoto6.wdp"/><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 Id="rId3" Type="http://schemas.openxmlformats.org/officeDocument/2006/relationships/image" Target="../media/image3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5.jpeg"/><Relationship Id="rId5" Type="http://schemas.microsoft.com/office/2007/relationships/hdphoto" Target="../media/hdphoto2.wdp"/><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381000"/>
            <a:ext cx="4953000" cy="917575"/>
          </a:xfrm>
        </p:spPr>
        <p:txBody>
          <a:bodyPr/>
          <a:lstStyle/>
          <a:p>
            <a:r>
              <a:rPr lang="en-US" dirty="0" smtClean="0"/>
              <a:t> </a:t>
            </a:r>
            <a:endParaRPr lang="en-US" dirty="0"/>
          </a:p>
        </p:txBody>
      </p:sp>
      <p:sp>
        <p:nvSpPr>
          <p:cNvPr id="3" name="Subtitle 2"/>
          <p:cNvSpPr>
            <a:spLocks noGrp="1"/>
          </p:cNvSpPr>
          <p:nvPr>
            <p:ph type="subTitle" idx="1"/>
          </p:nvPr>
        </p:nvSpPr>
        <p:spPr/>
        <p:txBody>
          <a:bodyPr/>
          <a:lstStyle/>
          <a:p>
            <a:endParaRPr lang="en-US" dirty="0"/>
          </a:p>
        </p:txBody>
      </p:sp>
      <p:pic>
        <p:nvPicPr>
          <p:cNvPr id="4" name="Picture 3" descr="cy-twombly-1342706897_org.jpg"/>
          <p:cNvPicPr>
            <a:picLocks noChangeAspect="1"/>
          </p:cNvPicPr>
          <p:nvPr/>
        </p:nvPicPr>
        <p:blipFill>
          <a:blip r:embed="rId2" cstate="print"/>
          <a:stretch>
            <a:fillRect/>
          </a:stretch>
        </p:blipFill>
        <p:spPr>
          <a:xfrm>
            <a:off x="304800" y="533400"/>
            <a:ext cx="8376477" cy="588486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2600" y="457200"/>
            <a:ext cx="5791200" cy="857250"/>
          </a:xfrm>
        </p:spPr>
        <p:txBody>
          <a:bodyPr/>
          <a:lstStyle/>
          <a:p>
            <a:r>
              <a:rPr lang="en-US" b="1" dirty="0" smtClean="0"/>
              <a:t>Understand</a:t>
            </a:r>
            <a:endParaRPr lang="en-US" b="1" dirty="0"/>
          </a:p>
        </p:txBody>
      </p:sp>
      <p:sp>
        <p:nvSpPr>
          <p:cNvPr id="3" name="Subtitle 2"/>
          <p:cNvSpPr>
            <a:spLocks noGrp="1"/>
          </p:cNvSpPr>
          <p:nvPr>
            <p:ph type="subTitle" idx="1"/>
          </p:nvPr>
        </p:nvSpPr>
        <p:spPr/>
        <p:txBody>
          <a:bodyPr/>
          <a:lstStyle/>
          <a:p>
            <a:endParaRPr lang="en-US" dirty="0"/>
          </a:p>
        </p:txBody>
      </p:sp>
      <p:pic>
        <p:nvPicPr>
          <p:cNvPr id="4" name="Picture 3" descr="morgan-freeman.jpg"/>
          <p:cNvPicPr>
            <a:picLocks noChangeAspect="1"/>
          </p:cNvPicPr>
          <p:nvPr/>
        </p:nvPicPr>
        <p:blipFill>
          <a:blip r:embed="rId2" cstate="print"/>
          <a:stretch>
            <a:fillRect/>
          </a:stretch>
        </p:blipFill>
        <p:spPr>
          <a:xfrm>
            <a:off x="1524000" y="1295400"/>
            <a:ext cx="6172200" cy="462915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Understand</a:t>
            </a:r>
            <a:endParaRPr lang="en-US" b="1" dirty="0"/>
          </a:p>
        </p:txBody>
      </p:sp>
      <p:sp>
        <p:nvSpPr>
          <p:cNvPr id="3" name="Content Placeholder 2"/>
          <p:cNvSpPr>
            <a:spLocks noGrp="1"/>
          </p:cNvSpPr>
          <p:nvPr>
            <p:ph idx="1"/>
          </p:nvPr>
        </p:nvSpPr>
        <p:spPr/>
        <p:txBody>
          <a:bodyPr>
            <a:normAutofit fontScale="85000" lnSpcReduction="20000"/>
          </a:bodyPr>
          <a:lstStyle/>
          <a:p>
            <a:r>
              <a:rPr lang="en-US" dirty="0" smtClean="0"/>
              <a:t>Construct meaning from instructional messages, including oral, written and graphic communication</a:t>
            </a:r>
          </a:p>
          <a:p>
            <a:r>
              <a:rPr lang="en-US" dirty="0" smtClean="0"/>
              <a:t>Interpret</a:t>
            </a:r>
          </a:p>
          <a:p>
            <a:r>
              <a:rPr lang="en-US" dirty="0" smtClean="0"/>
              <a:t>Exemplify</a:t>
            </a:r>
          </a:p>
          <a:p>
            <a:r>
              <a:rPr lang="en-US" dirty="0" smtClean="0"/>
              <a:t>Summarize</a:t>
            </a:r>
          </a:p>
          <a:p>
            <a:r>
              <a:rPr lang="en-US" dirty="0" smtClean="0"/>
              <a:t>Infer</a:t>
            </a:r>
          </a:p>
          <a:p>
            <a:r>
              <a:rPr lang="en-US" dirty="0" smtClean="0"/>
              <a:t>Compare</a:t>
            </a:r>
          </a:p>
          <a:p>
            <a:r>
              <a:rPr lang="en-US" dirty="0" smtClean="0"/>
              <a:t>Explain</a:t>
            </a:r>
          </a:p>
          <a:p>
            <a:r>
              <a:rPr lang="en-US" dirty="0" smtClean="0"/>
              <a:t>Classify this random group of prints based on the printing processes intaglio, woodblock and screen-print.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Understand</a:t>
            </a:r>
            <a:endParaRPr lang="en-US" b="1" dirty="0"/>
          </a:p>
        </p:txBody>
      </p:sp>
      <p:sp>
        <p:nvSpPr>
          <p:cNvPr id="3" name="Content Placeholder 2"/>
          <p:cNvSpPr>
            <a:spLocks noGrp="1"/>
          </p:cNvSpPr>
          <p:nvPr>
            <p:ph idx="1"/>
          </p:nvPr>
        </p:nvSpPr>
        <p:spPr/>
        <p:txBody>
          <a:bodyPr/>
          <a:lstStyle/>
          <a:p>
            <a:r>
              <a:rPr lang="en-US" dirty="0" smtClean="0"/>
              <a:t>What is the painting about? What does it remind you of? What do you wonder about? What is the story? What does it mean?</a:t>
            </a:r>
          </a:p>
        </p:txBody>
      </p:sp>
      <p:pic>
        <p:nvPicPr>
          <p:cNvPr id="4" name="Picture 3" descr="65ac640bfb49fdb2642a54393befcad0.jpg"/>
          <p:cNvPicPr>
            <a:picLocks noChangeAspect="1"/>
          </p:cNvPicPr>
          <p:nvPr/>
        </p:nvPicPr>
        <p:blipFill>
          <a:blip r:embed="rId2" cstate="print"/>
          <a:stretch>
            <a:fillRect/>
          </a:stretch>
        </p:blipFill>
        <p:spPr>
          <a:xfrm>
            <a:off x="2895600" y="3352800"/>
            <a:ext cx="2129384" cy="281939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Understand</a:t>
            </a:r>
            <a:endParaRPr lang="en-US" b="1" dirty="0"/>
          </a:p>
        </p:txBody>
      </p:sp>
      <p:sp>
        <p:nvSpPr>
          <p:cNvPr id="3" name="Content Placeholder 2"/>
          <p:cNvSpPr>
            <a:spLocks noGrp="1"/>
          </p:cNvSpPr>
          <p:nvPr>
            <p:ph idx="1"/>
          </p:nvPr>
        </p:nvSpPr>
        <p:spPr/>
        <p:txBody>
          <a:bodyPr/>
          <a:lstStyle/>
          <a:p>
            <a:r>
              <a:rPr lang="en-US" dirty="0" smtClean="0"/>
              <a:t>How are these two images similar? How are they different?</a:t>
            </a:r>
          </a:p>
          <a:p>
            <a:endParaRPr lang="en-US" dirty="0"/>
          </a:p>
        </p:txBody>
      </p:sp>
      <p:pic>
        <p:nvPicPr>
          <p:cNvPr id="5" name="Picture 4" descr="65ac640bfb49fdb2642a54393befcad0.jpg"/>
          <p:cNvPicPr>
            <a:picLocks noChangeAspect="1"/>
          </p:cNvPicPr>
          <p:nvPr/>
        </p:nvPicPr>
        <p:blipFill>
          <a:blip r:embed="rId2" cstate="print"/>
          <a:stretch>
            <a:fillRect/>
          </a:stretch>
        </p:blipFill>
        <p:spPr>
          <a:xfrm>
            <a:off x="5257800" y="2438400"/>
            <a:ext cx="2877546" cy="3810000"/>
          </a:xfrm>
          <a:prstGeom prst="rect">
            <a:avLst/>
          </a:prstGeom>
        </p:spPr>
      </p:pic>
      <p:pic>
        <p:nvPicPr>
          <p:cNvPr id="7" name="Picture 6" descr="a-saddled-bay-hunter.jpg"/>
          <p:cNvPicPr>
            <a:picLocks noChangeAspect="1"/>
          </p:cNvPicPr>
          <p:nvPr/>
        </p:nvPicPr>
        <p:blipFill>
          <a:blip r:embed="rId3" cstate="print"/>
          <a:stretch>
            <a:fillRect/>
          </a:stretch>
        </p:blipFill>
        <p:spPr>
          <a:xfrm>
            <a:off x="381000" y="2667000"/>
            <a:ext cx="4592180" cy="36576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dpiuser\Desktop\e6e5d54e-2a31-44ba-a945-241dd582956c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116958"/>
            <a:ext cx="3506127" cy="4455042"/>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descr="C:\Users\dpiuser\Desktop\b76579cf-8dd7-4165-a763-0f1f0a1247f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0550" y="105005"/>
            <a:ext cx="3494250" cy="446699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5029200"/>
            <a:ext cx="9144000" cy="1938992"/>
          </a:xfrm>
          <a:prstGeom prst="rect">
            <a:avLst/>
          </a:prstGeom>
          <a:noFill/>
        </p:spPr>
        <p:txBody>
          <a:bodyPr wrap="square" rtlCol="0">
            <a:spAutoFit/>
          </a:bodyPr>
          <a:lstStyle/>
          <a:p>
            <a:r>
              <a:rPr lang="en-US" sz="4000" dirty="0"/>
              <a:t>1.CX.1.3 </a:t>
            </a:r>
            <a:r>
              <a:rPr lang="en-US" sz="4000" b="1" dirty="0"/>
              <a:t>Classify</a:t>
            </a:r>
            <a:r>
              <a:rPr lang="en-US" sz="4000" dirty="0"/>
              <a:t> art into categories, such as landscapes, cityscapes, seascapes, portraits, and still life.</a:t>
            </a:r>
          </a:p>
        </p:txBody>
      </p:sp>
      <p:grpSp>
        <p:nvGrpSpPr>
          <p:cNvPr id="3" name="Group 4"/>
          <p:cNvGrpSpPr/>
          <p:nvPr/>
        </p:nvGrpSpPr>
        <p:grpSpPr>
          <a:xfrm>
            <a:off x="6037822" y="4553342"/>
            <a:ext cx="1184082" cy="475858"/>
            <a:chOff x="2473549" y="0"/>
            <a:chExt cx="1706482" cy="685800"/>
          </a:xfrm>
        </p:grpSpPr>
        <p:sp>
          <p:nvSpPr>
            <p:cNvPr id="6" name="Chevron 5"/>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7"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2</a:t>
              </a:r>
              <a:endParaRPr lang="en-US" sz="4100" kern="1200" dirty="0"/>
            </a:p>
          </p:txBody>
        </p:sp>
      </p:grpSp>
      <p:grpSp>
        <p:nvGrpSpPr>
          <p:cNvPr id="4" name="Group 7"/>
          <p:cNvGrpSpPr/>
          <p:nvPr/>
        </p:nvGrpSpPr>
        <p:grpSpPr>
          <a:xfrm>
            <a:off x="1775634" y="4553342"/>
            <a:ext cx="1184082" cy="475858"/>
            <a:chOff x="2473549" y="0"/>
            <a:chExt cx="1706482" cy="685800"/>
          </a:xfrm>
        </p:grpSpPr>
        <p:sp>
          <p:nvSpPr>
            <p:cNvPr id="9" name="Chevron 8"/>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0"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1</a:t>
              </a:r>
              <a:endParaRPr lang="en-US" sz="4100" kern="1200" dirty="0"/>
            </a:p>
          </p:txBody>
        </p:sp>
      </p:grpSp>
    </p:spTree>
    <p:extLst>
      <p:ext uri="{BB962C8B-B14F-4D97-AF65-F5344CB8AC3E}">
        <p14:creationId xmlns:p14="http://schemas.microsoft.com/office/powerpoint/2010/main" val="396355265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dpiuser\Desktop\9a3107d2-ea5a-4cd5-867a-de51b7cef93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572"/>
          <a:stretch/>
        </p:blipFill>
        <p:spPr bwMode="auto">
          <a:xfrm>
            <a:off x="190582" y="79612"/>
            <a:ext cx="3340894" cy="4339988"/>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dpiuser\Desktop\66f5550d-9a3c-43f4-be09-98d92495cce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5917" y="152400"/>
            <a:ext cx="5181600" cy="3886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4800600"/>
            <a:ext cx="9067800" cy="1938992"/>
          </a:xfrm>
          <a:prstGeom prst="rect">
            <a:avLst/>
          </a:prstGeom>
          <a:noFill/>
        </p:spPr>
        <p:txBody>
          <a:bodyPr wrap="square" rtlCol="0">
            <a:spAutoFit/>
          </a:bodyPr>
          <a:lstStyle/>
          <a:p>
            <a:r>
              <a:rPr lang="en-US" sz="4000" dirty="0"/>
              <a:t>2.V.1.4 </a:t>
            </a:r>
            <a:r>
              <a:rPr lang="en-US" sz="4000" b="1" dirty="0"/>
              <a:t>Understand</a:t>
            </a:r>
            <a:r>
              <a:rPr lang="en-US" sz="4000" dirty="0"/>
              <a:t> the characteristics of Elements of Art, including lines, shapes, colors, textures, form, space, and value.</a:t>
            </a:r>
          </a:p>
        </p:txBody>
      </p:sp>
      <p:grpSp>
        <p:nvGrpSpPr>
          <p:cNvPr id="2" name="Group 7"/>
          <p:cNvGrpSpPr/>
          <p:nvPr/>
        </p:nvGrpSpPr>
        <p:grpSpPr>
          <a:xfrm>
            <a:off x="5826318" y="4410148"/>
            <a:ext cx="1184082" cy="475858"/>
            <a:chOff x="2473549" y="0"/>
            <a:chExt cx="1706482" cy="685800"/>
          </a:xfrm>
        </p:grpSpPr>
        <p:sp>
          <p:nvSpPr>
            <p:cNvPr id="9" name="Chevron 8"/>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0"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2</a:t>
              </a:r>
              <a:endParaRPr lang="en-US" sz="4100" kern="1200" dirty="0"/>
            </a:p>
          </p:txBody>
        </p:sp>
      </p:grpSp>
      <p:grpSp>
        <p:nvGrpSpPr>
          <p:cNvPr id="3" name="Group 10"/>
          <p:cNvGrpSpPr/>
          <p:nvPr/>
        </p:nvGrpSpPr>
        <p:grpSpPr>
          <a:xfrm>
            <a:off x="1268988" y="4355753"/>
            <a:ext cx="1184082" cy="475858"/>
            <a:chOff x="2473549" y="0"/>
            <a:chExt cx="1706482" cy="685800"/>
          </a:xfrm>
        </p:grpSpPr>
        <p:sp>
          <p:nvSpPr>
            <p:cNvPr id="12" name="Chevron 11"/>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3"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1</a:t>
              </a:r>
              <a:endParaRPr lang="en-US" sz="4100" kern="1200" dirty="0"/>
            </a:p>
          </p:txBody>
        </p:sp>
      </p:grpSp>
    </p:spTree>
    <p:extLst>
      <p:ext uri="{BB962C8B-B14F-4D97-AF65-F5344CB8AC3E}">
        <p14:creationId xmlns:p14="http://schemas.microsoft.com/office/powerpoint/2010/main" val="253734264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Remember</a:t>
            </a:r>
            <a:endParaRPr lang="en-US" b="1" dirty="0"/>
          </a:p>
        </p:txBody>
      </p:sp>
      <p:pic>
        <p:nvPicPr>
          <p:cNvPr id="4" name="Content Placeholder 3" descr="1287945120_rainman.jpg"/>
          <p:cNvPicPr>
            <a:picLocks noGrp="1" noChangeAspect="1"/>
          </p:cNvPicPr>
          <p:nvPr>
            <p:ph idx="1"/>
          </p:nvPr>
        </p:nvPicPr>
        <p:blipFill>
          <a:blip r:embed="rId2" cstate="print"/>
          <a:stretch>
            <a:fillRect/>
          </a:stretch>
        </p:blipFill>
        <p:spPr>
          <a:xfrm>
            <a:off x="2667000" y="1371600"/>
            <a:ext cx="3922776" cy="4865459"/>
          </a:xfrm>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Remember</a:t>
            </a:r>
            <a:endParaRPr lang="en-US" b="1" dirty="0"/>
          </a:p>
        </p:txBody>
      </p:sp>
      <p:sp>
        <p:nvSpPr>
          <p:cNvPr id="3" name="Content Placeholder 2"/>
          <p:cNvSpPr>
            <a:spLocks noGrp="1"/>
          </p:cNvSpPr>
          <p:nvPr>
            <p:ph idx="1"/>
          </p:nvPr>
        </p:nvSpPr>
        <p:spPr/>
        <p:txBody>
          <a:bodyPr>
            <a:normAutofit/>
          </a:bodyPr>
          <a:lstStyle/>
          <a:p>
            <a:r>
              <a:rPr lang="en-US" dirty="0" smtClean="0"/>
              <a:t>Recall  relevant knowledge from long-term memory.</a:t>
            </a:r>
          </a:p>
          <a:p>
            <a:pPr>
              <a:buNone/>
            </a:pPr>
            <a:r>
              <a:rPr lang="en-US" dirty="0" smtClean="0"/>
              <a:t>Key words:</a:t>
            </a:r>
          </a:p>
          <a:p>
            <a:pPr>
              <a:buNone/>
            </a:pPr>
            <a:r>
              <a:rPr lang="en-US" dirty="0" smtClean="0"/>
              <a:t>Recognize</a:t>
            </a:r>
          </a:p>
          <a:p>
            <a:pPr>
              <a:buNone/>
            </a:pPr>
            <a:r>
              <a:rPr lang="en-US" dirty="0" smtClean="0"/>
              <a:t>Identify</a:t>
            </a:r>
          </a:p>
          <a:p>
            <a:pPr>
              <a:buNone/>
            </a:pPr>
            <a:r>
              <a:rPr lang="en-US" dirty="0" smtClean="0"/>
              <a:t>Retrieve</a:t>
            </a:r>
          </a:p>
          <a:p>
            <a:pPr>
              <a:buNone/>
            </a:pPr>
            <a:r>
              <a:rPr lang="en-US" dirty="0" smtClean="0"/>
              <a:t>Recall the dates of important events</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Remember</a:t>
            </a:r>
            <a:endParaRPr lang="en-US" b="1" dirty="0"/>
          </a:p>
        </p:txBody>
      </p:sp>
      <p:sp>
        <p:nvSpPr>
          <p:cNvPr id="3" name="Content Placeholder 2"/>
          <p:cNvSpPr>
            <a:spLocks noGrp="1"/>
          </p:cNvSpPr>
          <p:nvPr>
            <p:ph idx="1"/>
          </p:nvPr>
        </p:nvSpPr>
        <p:spPr/>
        <p:txBody>
          <a:bodyPr>
            <a:normAutofit fontScale="92500" lnSpcReduction="10000"/>
          </a:bodyPr>
          <a:lstStyle/>
          <a:p>
            <a:pPr>
              <a:buNone/>
            </a:pPr>
            <a:r>
              <a:rPr lang="en-US" sz="1800" dirty="0" smtClean="0"/>
              <a:t>“The Marilyn Diptych was created in:</a:t>
            </a:r>
          </a:p>
          <a:p>
            <a:pPr>
              <a:buNone/>
            </a:pPr>
            <a:r>
              <a:rPr lang="en-US" sz="1800" dirty="0" smtClean="0"/>
              <a:t>A. 1832</a:t>
            </a:r>
          </a:p>
          <a:p>
            <a:pPr>
              <a:buNone/>
            </a:pPr>
            <a:r>
              <a:rPr lang="en-US" sz="1800" dirty="0" smtClean="0"/>
              <a:t>B. 1922</a:t>
            </a:r>
          </a:p>
          <a:p>
            <a:pPr>
              <a:buNone/>
            </a:pPr>
            <a:r>
              <a:rPr lang="en-US" sz="1800" dirty="0" smtClean="0"/>
              <a:t>C. 1962</a:t>
            </a:r>
          </a:p>
          <a:p>
            <a:pPr>
              <a:buNone/>
            </a:pPr>
            <a:r>
              <a:rPr lang="en-US" sz="1800" dirty="0" smtClean="0"/>
              <a:t>D. 2012</a:t>
            </a:r>
          </a:p>
          <a:p>
            <a:pPr>
              <a:buNone/>
            </a:pPr>
            <a:endParaRPr lang="en-US" sz="1800" dirty="0" smtClean="0"/>
          </a:p>
          <a:p>
            <a:pPr>
              <a:buNone/>
            </a:pPr>
            <a:r>
              <a:rPr lang="en-US" sz="1800" dirty="0" smtClean="0"/>
              <a:t>What  colors can I combine </a:t>
            </a:r>
          </a:p>
          <a:p>
            <a:pPr>
              <a:buNone/>
            </a:pPr>
            <a:r>
              <a:rPr lang="en-US" sz="1800" dirty="0" smtClean="0"/>
              <a:t>to create the tertiary </a:t>
            </a:r>
          </a:p>
          <a:p>
            <a:pPr>
              <a:buNone/>
            </a:pPr>
            <a:r>
              <a:rPr lang="en-US" sz="1800" dirty="0" smtClean="0"/>
              <a:t>background color on </a:t>
            </a:r>
          </a:p>
          <a:p>
            <a:pPr>
              <a:buNone/>
            </a:pPr>
            <a:r>
              <a:rPr lang="en-US" sz="1800" dirty="0" smtClean="0"/>
              <a:t>the left side of the diptych? </a:t>
            </a:r>
          </a:p>
          <a:p>
            <a:pPr>
              <a:buNone/>
            </a:pPr>
            <a:endParaRPr lang="en-US" sz="1800" dirty="0" smtClean="0"/>
          </a:p>
          <a:p>
            <a:pPr>
              <a:buNone/>
            </a:pPr>
            <a:r>
              <a:rPr lang="en-US" sz="1800" dirty="0" smtClean="0"/>
              <a:t>A. Green and blue</a:t>
            </a:r>
          </a:p>
          <a:p>
            <a:pPr>
              <a:buNone/>
            </a:pPr>
            <a:r>
              <a:rPr lang="en-US" sz="1800" dirty="0" smtClean="0"/>
              <a:t>B. Orange and Yellow</a:t>
            </a:r>
          </a:p>
          <a:p>
            <a:pPr>
              <a:buNone/>
            </a:pPr>
            <a:r>
              <a:rPr lang="en-US" sz="1800" dirty="0" smtClean="0"/>
              <a:t>C. Red and Violet</a:t>
            </a:r>
          </a:p>
          <a:p>
            <a:pPr>
              <a:buNone/>
            </a:pPr>
            <a:r>
              <a:rPr lang="en-US" sz="1800" dirty="0" smtClean="0"/>
              <a:t>D. Green and Yellow</a:t>
            </a:r>
            <a:endParaRPr lang="en-US" sz="1800" dirty="0"/>
          </a:p>
        </p:txBody>
      </p:sp>
      <p:pic>
        <p:nvPicPr>
          <p:cNvPr id="4" name="Picture 3" descr="Marilyndiptych.jpg"/>
          <p:cNvPicPr>
            <a:picLocks noChangeAspect="1"/>
          </p:cNvPicPr>
          <p:nvPr/>
        </p:nvPicPr>
        <p:blipFill>
          <a:blip r:embed="rId2" cstate="print"/>
          <a:stretch>
            <a:fillRect/>
          </a:stretch>
        </p:blipFill>
        <p:spPr>
          <a:xfrm>
            <a:off x="3662639" y="2133600"/>
            <a:ext cx="5481361" cy="38862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a:t>
            </a:r>
            <a:endParaRPr lang="en-US" dirty="0"/>
          </a:p>
        </p:txBody>
      </p:sp>
      <p:pic>
        <p:nvPicPr>
          <p:cNvPr id="4" name="Content Placeholder 3" descr="THE-KARATE-KID-3-DI-02.jpg"/>
          <p:cNvPicPr>
            <a:picLocks noGrp="1" noChangeAspect="1"/>
          </p:cNvPicPr>
          <p:nvPr>
            <p:ph idx="1"/>
          </p:nvPr>
        </p:nvPicPr>
        <p:blipFill>
          <a:blip r:embed="rId2" cstate="print"/>
          <a:stretch>
            <a:fillRect/>
          </a:stretch>
        </p:blipFill>
        <p:spPr>
          <a:xfrm>
            <a:off x="914400" y="1447800"/>
            <a:ext cx="7348750" cy="4132981"/>
          </a:xfrm>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camLogo_center.gif"/>
          <p:cNvPicPr>
            <a:picLocks noGrp="1" noChangeAspect="1"/>
          </p:cNvPicPr>
          <p:nvPr>
            <p:ph idx="1"/>
          </p:nvPr>
        </p:nvPicPr>
        <p:blipFill>
          <a:blip r:embed="rId2" cstate="print"/>
          <a:stretch>
            <a:fillRect/>
          </a:stretch>
        </p:blipFill>
        <p:spPr>
          <a:xfrm>
            <a:off x="6629400" y="457200"/>
            <a:ext cx="1809750" cy="742950"/>
          </a:xfrm>
        </p:spPr>
      </p:pic>
      <p:sp>
        <p:nvSpPr>
          <p:cNvPr id="5" name="TextBox 4"/>
          <p:cNvSpPr txBox="1"/>
          <p:nvPr/>
        </p:nvSpPr>
        <p:spPr>
          <a:xfrm>
            <a:off x="609600" y="2057400"/>
            <a:ext cx="8001000" cy="4585871"/>
          </a:xfrm>
          <a:prstGeom prst="rect">
            <a:avLst/>
          </a:prstGeom>
          <a:noFill/>
        </p:spPr>
        <p:txBody>
          <a:bodyPr wrap="square" rtlCol="0">
            <a:spAutoFit/>
          </a:bodyPr>
          <a:lstStyle/>
          <a:p>
            <a:r>
              <a:rPr lang="en-US" sz="3200" dirty="0" smtClean="0"/>
              <a:t>Welcome! Here’s Today’s agenda</a:t>
            </a:r>
          </a:p>
          <a:p>
            <a:endParaRPr lang="en-US" sz="3200" dirty="0"/>
          </a:p>
          <a:p>
            <a:r>
              <a:rPr lang="en-US" sz="3200" dirty="0" smtClean="0"/>
              <a:t>Unlocking ASW with Bloom’s Taxonomy</a:t>
            </a:r>
          </a:p>
          <a:p>
            <a:endParaRPr lang="en-US" sz="3200" dirty="0"/>
          </a:p>
          <a:p>
            <a:r>
              <a:rPr lang="en-US" sz="3200" dirty="0" smtClean="0"/>
              <a:t>Divide and Conquer: Group Work with grade level “Growth Worksheets”</a:t>
            </a:r>
          </a:p>
          <a:p>
            <a:endParaRPr lang="en-US" sz="3200" dirty="0"/>
          </a:p>
          <a:p>
            <a:r>
              <a:rPr lang="en-US" sz="3200" dirty="0" smtClean="0"/>
              <a:t>Sharing and Closing discussion</a:t>
            </a:r>
          </a:p>
          <a:p>
            <a:endParaRPr lang="en-US" dirty="0"/>
          </a:p>
          <a:p>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a:t>
            </a:r>
            <a:endParaRPr lang="en-US" dirty="0"/>
          </a:p>
        </p:txBody>
      </p:sp>
      <p:sp>
        <p:nvSpPr>
          <p:cNvPr id="3" name="Content Placeholder 2"/>
          <p:cNvSpPr>
            <a:spLocks noGrp="1"/>
          </p:cNvSpPr>
          <p:nvPr>
            <p:ph idx="1"/>
          </p:nvPr>
        </p:nvSpPr>
        <p:spPr/>
        <p:txBody>
          <a:bodyPr/>
          <a:lstStyle/>
          <a:p>
            <a:r>
              <a:rPr lang="en-US" dirty="0" smtClean="0"/>
              <a:t>Apply- carry out or use a procedure in a given situation</a:t>
            </a:r>
          </a:p>
          <a:p>
            <a:r>
              <a:rPr lang="en-US" dirty="0" smtClean="0"/>
              <a:t>Key words:</a:t>
            </a:r>
          </a:p>
          <a:p>
            <a:r>
              <a:rPr lang="en-US" dirty="0" smtClean="0"/>
              <a:t>Execute</a:t>
            </a:r>
          </a:p>
          <a:p>
            <a:r>
              <a:rPr lang="en-US" dirty="0" smtClean="0"/>
              <a:t>Use</a:t>
            </a:r>
          </a:p>
          <a:p>
            <a:r>
              <a:rPr lang="en-US" dirty="0" smtClean="0"/>
              <a:t>Implement</a:t>
            </a:r>
          </a:p>
          <a:p>
            <a:r>
              <a:rPr lang="en-US" dirty="0" smtClean="0"/>
              <a:t>Ex) Use cross-hatching in a value study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a:t>
            </a:r>
            <a:endParaRPr lang="en-US" dirty="0"/>
          </a:p>
        </p:txBody>
      </p:sp>
      <p:pic>
        <p:nvPicPr>
          <p:cNvPr id="6" name="Content Placeholder 5" descr="value image.jpg"/>
          <p:cNvPicPr>
            <a:picLocks noGrp="1" noChangeAspect="1"/>
          </p:cNvPicPr>
          <p:nvPr>
            <p:ph idx="1"/>
          </p:nvPr>
        </p:nvPicPr>
        <p:blipFill>
          <a:blip r:embed="rId2" cstate="print"/>
          <a:stretch>
            <a:fillRect/>
          </a:stretch>
        </p:blipFill>
        <p:spPr>
          <a:xfrm>
            <a:off x="838200" y="1449011"/>
            <a:ext cx="3962400" cy="5120898"/>
          </a:xfrm>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dpiuser\Desktop\c9666014-edd5-4d13-9f56-e401699867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409" y="152399"/>
            <a:ext cx="3754991" cy="5105401"/>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dpiuser\Desktop\74650773-3233-40ca-b8fc-913f58d81c9c.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572000" y="152400"/>
            <a:ext cx="4058067" cy="5105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28600" y="5616219"/>
            <a:ext cx="8610600" cy="1323439"/>
          </a:xfrm>
          <a:prstGeom prst="rect">
            <a:avLst/>
          </a:prstGeom>
          <a:noFill/>
        </p:spPr>
        <p:txBody>
          <a:bodyPr wrap="square" rtlCol="0">
            <a:spAutoFit/>
          </a:bodyPr>
          <a:lstStyle/>
          <a:p>
            <a:r>
              <a:rPr lang="en-US" sz="4000" dirty="0"/>
              <a:t>5.V.1.5 </a:t>
            </a:r>
            <a:r>
              <a:rPr lang="en-US" sz="4000" b="1" dirty="0"/>
              <a:t>Apply</a:t>
            </a:r>
            <a:r>
              <a:rPr lang="en-US" sz="4000" dirty="0"/>
              <a:t> the Principles of Design in creating compositions.</a:t>
            </a:r>
          </a:p>
        </p:txBody>
      </p:sp>
      <p:grpSp>
        <p:nvGrpSpPr>
          <p:cNvPr id="3" name="Group 4"/>
          <p:cNvGrpSpPr/>
          <p:nvPr/>
        </p:nvGrpSpPr>
        <p:grpSpPr>
          <a:xfrm>
            <a:off x="6064247" y="4934342"/>
            <a:ext cx="1184082" cy="475858"/>
            <a:chOff x="2473549" y="0"/>
            <a:chExt cx="1706482" cy="685800"/>
          </a:xfrm>
        </p:grpSpPr>
        <p:sp>
          <p:nvSpPr>
            <p:cNvPr id="6" name="Chevron 5"/>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7"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2</a:t>
              </a:r>
              <a:endParaRPr lang="en-US" sz="4100" kern="1200" dirty="0"/>
            </a:p>
          </p:txBody>
        </p:sp>
      </p:grpSp>
      <p:grpSp>
        <p:nvGrpSpPr>
          <p:cNvPr id="4" name="Group 7"/>
          <p:cNvGrpSpPr/>
          <p:nvPr/>
        </p:nvGrpSpPr>
        <p:grpSpPr>
          <a:xfrm>
            <a:off x="1873863" y="4934342"/>
            <a:ext cx="1184082" cy="475858"/>
            <a:chOff x="2473549" y="0"/>
            <a:chExt cx="1706482" cy="685800"/>
          </a:xfrm>
        </p:grpSpPr>
        <p:sp>
          <p:nvSpPr>
            <p:cNvPr id="9" name="Chevron 8"/>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0"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dirty="0"/>
                <a:t>1</a:t>
              </a:r>
              <a:endParaRPr lang="en-US" sz="4100" kern="1200" dirty="0"/>
            </a:p>
          </p:txBody>
        </p:sp>
      </p:grpSp>
    </p:spTree>
    <p:extLst>
      <p:ext uri="{BB962C8B-B14F-4D97-AF65-F5344CB8AC3E}">
        <p14:creationId xmlns:p14="http://schemas.microsoft.com/office/powerpoint/2010/main" val="414232112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dpiuser\Desktop\b1170783-f7aa-485c-b8d5-701327738bdd.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2000" contrast="42000"/>
                    </a14:imgEffect>
                  </a14:imgLayer>
                </a14:imgProps>
              </a:ext>
              <a:ext uri="{28A0092B-C50C-407E-A947-70E740481C1C}">
                <a14:useLocalDpi xmlns:a14="http://schemas.microsoft.com/office/drawing/2010/main" val="0"/>
              </a:ext>
            </a:extLst>
          </a:blip>
          <a:srcRect l="11974" t="16044" r="9652" b="5971"/>
          <a:stretch/>
        </p:blipFill>
        <p:spPr bwMode="auto">
          <a:xfrm>
            <a:off x="152400" y="533400"/>
            <a:ext cx="4901039" cy="36576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Object 1"/>
          <p:cNvGraphicFramePr>
            <a:graphicFrameLocks noChangeAspect="1"/>
          </p:cNvGraphicFramePr>
          <p:nvPr>
            <p:extLst>
              <p:ext uri="{D42A27DB-BD31-4B8C-83A1-F6EECF244321}">
                <p14:modId xmlns:p14="http://schemas.microsoft.com/office/powerpoint/2010/main" val="4135691102"/>
              </p:ext>
            </p:extLst>
          </p:nvPr>
        </p:nvGraphicFramePr>
        <p:xfrm>
          <a:off x="5257800" y="152400"/>
          <a:ext cx="3582591" cy="4572000"/>
        </p:xfrm>
        <a:graphic>
          <a:graphicData uri="http://schemas.openxmlformats.org/presentationml/2006/ole">
            <mc:AlternateContent xmlns:mc="http://schemas.openxmlformats.org/markup-compatibility/2006">
              <mc:Choice xmlns:v="urn:schemas-microsoft-com:vml" Requires="v">
                <p:oleObj spid="_x0000_s1028" name="Document" r:id="rId6" imgW="6299841" imgH="8037182" progId="Word.Document.12">
                  <p:embed/>
                </p:oleObj>
              </mc:Choice>
              <mc:Fallback>
                <p:oleObj name="Document" r:id="rId6" imgW="6299841" imgH="8037182" progId="Word.Document.12">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7800" y="152400"/>
                        <a:ext cx="3582591" cy="457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p:cNvSpPr txBox="1"/>
          <p:nvPr/>
        </p:nvSpPr>
        <p:spPr>
          <a:xfrm>
            <a:off x="152400" y="5257800"/>
            <a:ext cx="8915400" cy="1323439"/>
          </a:xfrm>
          <a:prstGeom prst="rect">
            <a:avLst/>
          </a:prstGeom>
          <a:noFill/>
        </p:spPr>
        <p:txBody>
          <a:bodyPr wrap="square" rtlCol="0">
            <a:spAutoFit/>
          </a:bodyPr>
          <a:lstStyle/>
          <a:p>
            <a:r>
              <a:rPr lang="en-US" sz="4000" dirty="0"/>
              <a:t>4.V.2.2 </a:t>
            </a:r>
            <a:r>
              <a:rPr lang="en-US" sz="4000" b="1" dirty="0"/>
              <a:t>Use</a:t>
            </a:r>
            <a:r>
              <a:rPr lang="en-US" sz="4000" dirty="0"/>
              <a:t> ideas and imagery from North Carolina as sources for creating art.</a:t>
            </a:r>
          </a:p>
        </p:txBody>
      </p:sp>
      <p:grpSp>
        <p:nvGrpSpPr>
          <p:cNvPr id="4" name="Group 5"/>
          <p:cNvGrpSpPr/>
          <p:nvPr/>
        </p:nvGrpSpPr>
        <p:grpSpPr>
          <a:xfrm>
            <a:off x="6064247" y="4782852"/>
            <a:ext cx="1184082" cy="475858"/>
            <a:chOff x="2473549" y="0"/>
            <a:chExt cx="1706482" cy="685800"/>
          </a:xfrm>
        </p:grpSpPr>
        <p:sp>
          <p:nvSpPr>
            <p:cNvPr id="7" name="Chevron 6"/>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8"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2</a:t>
              </a:r>
              <a:endParaRPr lang="en-US" sz="4100" kern="1200" dirty="0"/>
            </a:p>
          </p:txBody>
        </p:sp>
      </p:grpSp>
      <p:grpSp>
        <p:nvGrpSpPr>
          <p:cNvPr id="5" name="Group 8"/>
          <p:cNvGrpSpPr/>
          <p:nvPr/>
        </p:nvGrpSpPr>
        <p:grpSpPr>
          <a:xfrm>
            <a:off x="1676400" y="4781942"/>
            <a:ext cx="1184082" cy="475858"/>
            <a:chOff x="2473549" y="0"/>
            <a:chExt cx="1706482" cy="685800"/>
          </a:xfrm>
        </p:grpSpPr>
        <p:sp>
          <p:nvSpPr>
            <p:cNvPr id="10" name="Chevron 9"/>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1"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1</a:t>
              </a:r>
              <a:endParaRPr lang="en-US" sz="4100" kern="1200" dirty="0"/>
            </a:p>
          </p:txBody>
        </p:sp>
      </p:grpSp>
    </p:spTree>
    <p:extLst>
      <p:ext uri="{BB962C8B-B14F-4D97-AF65-F5344CB8AC3E}">
        <p14:creationId xmlns:p14="http://schemas.microsoft.com/office/powerpoint/2010/main" val="368457761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dpiuser\Desktop\6cd7546a-bfe1-4e1f-9b78-d4affefc54f3.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100000"/>
                    </a14:imgEffect>
                    <a14:imgEffect>
                      <a14:brightnessContrast bright="-22000"/>
                    </a14:imgEffect>
                  </a14:imgLayer>
                </a14:imgProps>
              </a:ext>
              <a:ext uri="{28A0092B-C50C-407E-A947-70E740481C1C}">
                <a14:useLocalDpi xmlns:a14="http://schemas.microsoft.com/office/drawing/2010/main" val="0"/>
              </a:ext>
            </a:extLst>
          </a:blip>
          <a:srcRect/>
          <a:stretch>
            <a:fillRect/>
          </a:stretch>
        </p:blipFill>
        <p:spPr bwMode="auto">
          <a:xfrm>
            <a:off x="4953000" y="152400"/>
            <a:ext cx="3827318" cy="4953000"/>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dpiuser\Desktop\0e415273-6529-4409-9578-1772f91b50b1.jpg"/>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100000"/>
                    </a14:imgEffect>
                    <a14:imgEffect>
                      <a14:brightnessContrast bright="-22000"/>
                    </a14:imgEffect>
                  </a14:imgLayer>
                </a14:imgProps>
              </a:ext>
              <a:ext uri="{28A0092B-C50C-407E-A947-70E740481C1C}">
                <a14:useLocalDpi xmlns:a14="http://schemas.microsoft.com/office/drawing/2010/main" val="0"/>
              </a:ext>
            </a:extLst>
          </a:blip>
          <a:srcRect/>
          <a:stretch>
            <a:fillRect/>
          </a:stretch>
        </p:blipFill>
        <p:spPr bwMode="auto">
          <a:xfrm>
            <a:off x="457200" y="106362"/>
            <a:ext cx="3862893" cy="49990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2400" y="5229761"/>
            <a:ext cx="8839200" cy="1323439"/>
          </a:xfrm>
          <a:prstGeom prst="rect">
            <a:avLst/>
          </a:prstGeom>
          <a:noFill/>
        </p:spPr>
        <p:txBody>
          <a:bodyPr wrap="square" rtlCol="0">
            <a:spAutoFit/>
          </a:bodyPr>
          <a:lstStyle/>
          <a:p>
            <a:r>
              <a:rPr lang="en-US" sz="4000" dirty="0" smtClean="0"/>
              <a:t>1.CR.1.1 </a:t>
            </a:r>
            <a:r>
              <a:rPr lang="en-US" sz="4000" b="1" dirty="0" smtClean="0"/>
              <a:t>Use</a:t>
            </a:r>
            <a:r>
              <a:rPr lang="en-US" sz="4000" dirty="0" smtClean="0"/>
              <a:t> appropriate terminology to express personal opinions about art. </a:t>
            </a:r>
            <a:endParaRPr lang="en-US" sz="4000" dirty="0"/>
          </a:p>
        </p:txBody>
      </p:sp>
      <p:grpSp>
        <p:nvGrpSpPr>
          <p:cNvPr id="3" name="Group 4"/>
          <p:cNvGrpSpPr/>
          <p:nvPr/>
        </p:nvGrpSpPr>
        <p:grpSpPr>
          <a:xfrm>
            <a:off x="6048481" y="4270911"/>
            <a:ext cx="1184082" cy="475858"/>
            <a:chOff x="2473549" y="0"/>
            <a:chExt cx="1706482" cy="685800"/>
          </a:xfrm>
        </p:grpSpPr>
        <p:sp>
          <p:nvSpPr>
            <p:cNvPr id="6" name="Chevron 5"/>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7"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2</a:t>
              </a:r>
              <a:endParaRPr lang="en-US" sz="4100" kern="1200" dirty="0"/>
            </a:p>
          </p:txBody>
        </p:sp>
      </p:grpSp>
      <p:grpSp>
        <p:nvGrpSpPr>
          <p:cNvPr id="4" name="Group 7"/>
          <p:cNvGrpSpPr/>
          <p:nvPr/>
        </p:nvGrpSpPr>
        <p:grpSpPr>
          <a:xfrm>
            <a:off x="1796605" y="4270911"/>
            <a:ext cx="1184082" cy="475858"/>
            <a:chOff x="2473549" y="0"/>
            <a:chExt cx="1706482" cy="685800"/>
          </a:xfrm>
        </p:grpSpPr>
        <p:sp>
          <p:nvSpPr>
            <p:cNvPr id="9" name="Chevron 8"/>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0"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1</a:t>
              </a:r>
              <a:endParaRPr lang="en-US" sz="4100" kern="1200" dirty="0"/>
            </a:p>
          </p:txBody>
        </p:sp>
      </p:grpSp>
    </p:spTree>
    <p:extLst>
      <p:ext uri="{BB962C8B-B14F-4D97-AF65-F5344CB8AC3E}">
        <p14:creationId xmlns:p14="http://schemas.microsoft.com/office/powerpoint/2010/main" val="54168407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Analyze</a:t>
            </a:r>
            <a:endParaRPr lang="en-US" dirty="0"/>
          </a:p>
        </p:txBody>
      </p:sp>
      <p:pic>
        <p:nvPicPr>
          <p:cNvPr id="4" name="Content Placeholder 3" descr="jill_scott_no_1__l_1365063c.jpg"/>
          <p:cNvPicPr>
            <a:picLocks noGrp="1" noChangeAspect="1"/>
          </p:cNvPicPr>
          <p:nvPr>
            <p:ph idx="1"/>
          </p:nvPr>
        </p:nvPicPr>
        <p:blipFill>
          <a:blip r:embed="rId2" cstate="print"/>
          <a:stretch>
            <a:fillRect/>
          </a:stretch>
        </p:blipFill>
        <p:spPr>
          <a:xfrm>
            <a:off x="1066800" y="1371600"/>
            <a:ext cx="6900609" cy="4320381"/>
          </a:xfrm>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Analyze</a:t>
            </a:r>
            <a:endParaRPr lang="en-US" dirty="0"/>
          </a:p>
        </p:txBody>
      </p:sp>
      <p:sp>
        <p:nvSpPr>
          <p:cNvPr id="3" name="Content Placeholder 2"/>
          <p:cNvSpPr>
            <a:spLocks noGrp="1"/>
          </p:cNvSpPr>
          <p:nvPr>
            <p:ph idx="1"/>
          </p:nvPr>
        </p:nvSpPr>
        <p:spPr/>
        <p:txBody>
          <a:bodyPr/>
          <a:lstStyle/>
          <a:p>
            <a:r>
              <a:rPr lang="en-US" dirty="0" smtClean="0"/>
              <a:t>Analyze- Break information into its constituent parts and determine how the parts relate to one another and to an overall structure or purpose</a:t>
            </a:r>
          </a:p>
          <a:p>
            <a:r>
              <a:rPr lang="en-US" dirty="0" smtClean="0"/>
              <a:t>Differentiate</a:t>
            </a:r>
          </a:p>
          <a:p>
            <a:r>
              <a:rPr lang="en-US" dirty="0" smtClean="0"/>
              <a:t>Categorize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Analyze</a:t>
            </a:r>
            <a:endParaRPr lang="en-US" dirty="0"/>
          </a:p>
        </p:txBody>
      </p:sp>
      <p:sp>
        <p:nvSpPr>
          <p:cNvPr id="3" name="Content Placeholder 2"/>
          <p:cNvSpPr>
            <a:spLocks noGrp="1"/>
          </p:cNvSpPr>
          <p:nvPr>
            <p:ph idx="1"/>
          </p:nvPr>
        </p:nvSpPr>
        <p:spPr/>
        <p:txBody>
          <a:bodyPr/>
          <a:lstStyle/>
          <a:p>
            <a:r>
              <a:rPr lang="en-US" dirty="0" smtClean="0"/>
              <a:t>How did Picasso use black and white in this painting to create a mood of sadness and to document a tragic event?</a:t>
            </a:r>
            <a:endParaRPr lang="en-US" dirty="0"/>
          </a:p>
        </p:txBody>
      </p:sp>
      <p:pic>
        <p:nvPicPr>
          <p:cNvPr id="4" name="Picture 3" descr="guernica_all.jpg"/>
          <p:cNvPicPr>
            <a:picLocks noChangeAspect="1"/>
          </p:cNvPicPr>
          <p:nvPr/>
        </p:nvPicPr>
        <p:blipFill>
          <a:blip r:embed="rId2" cstate="print"/>
          <a:stretch>
            <a:fillRect/>
          </a:stretch>
        </p:blipFill>
        <p:spPr>
          <a:xfrm>
            <a:off x="838200" y="3276600"/>
            <a:ext cx="7239000" cy="323507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5.CX.2.1 Analyze the relationship between arts and daily life in product design, print and digital media.</a:t>
            </a:r>
            <a:endParaRPr lang="en-US" dirty="0"/>
          </a:p>
        </p:txBody>
      </p:sp>
      <p:pic>
        <p:nvPicPr>
          <p:cNvPr id="4" name="Picture 3" descr="product design, snowboard and skateboard.JPG"/>
          <p:cNvPicPr>
            <a:picLocks noChangeAspect="1"/>
          </p:cNvPicPr>
          <p:nvPr/>
        </p:nvPicPr>
        <p:blipFill>
          <a:blip r:embed="rId2" cstate="print"/>
          <a:stretch>
            <a:fillRect/>
          </a:stretch>
        </p:blipFill>
        <p:spPr>
          <a:xfrm>
            <a:off x="4648200" y="2590800"/>
            <a:ext cx="3733800" cy="2800350"/>
          </a:xfrm>
          <a:prstGeom prst="rect">
            <a:avLst/>
          </a:prstGeom>
        </p:spPr>
      </p:pic>
      <p:sp>
        <p:nvSpPr>
          <p:cNvPr id="6" name="TextBox 5"/>
          <p:cNvSpPr txBox="1"/>
          <p:nvPr/>
        </p:nvSpPr>
        <p:spPr>
          <a:xfrm>
            <a:off x="838200" y="3200401"/>
            <a:ext cx="3352800" cy="3416320"/>
          </a:xfrm>
          <a:prstGeom prst="rect">
            <a:avLst/>
          </a:prstGeom>
          <a:noFill/>
        </p:spPr>
        <p:txBody>
          <a:bodyPr wrap="square" rtlCol="0">
            <a:spAutoFit/>
          </a:bodyPr>
          <a:lstStyle/>
          <a:p>
            <a:r>
              <a:rPr lang="en-US" dirty="0" smtClean="0"/>
              <a:t>“I like to snowboard so I decided to design a snowboard.  I picked out colors that I think people would like. Graphic designers use software and also draw with markers.  That would be a fun job.  I think this is a good design because it has a variety of lines and rhythm.  I think people would buy my snowboard if they put it in a store because it’s colorful not boring.”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a:t>
            </a:r>
            <a:endParaRPr lang="en-US" dirty="0"/>
          </a:p>
        </p:txBody>
      </p:sp>
      <p:pic>
        <p:nvPicPr>
          <p:cNvPr id="4" name="Content Placeholder 3" descr="comedian-joan-rivers.jpg"/>
          <p:cNvPicPr>
            <a:picLocks noGrp="1" noChangeAspect="1"/>
          </p:cNvPicPr>
          <p:nvPr>
            <p:ph idx="1"/>
          </p:nvPr>
        </p:nvPicPr>
        <p:blipFill>
          <a:blip r:embed="rId2" cstate="print"/>
          <a:stretch>
            <a:fillRect/>
          </a:stretch>
        </p:blipFill>
        <p:spPr>
          <a:xfrm>
            <a:off x="1676400" y="1905000"/>
            <a:ext cx="5509982" cy="3778273"/>
          </a:xfrm>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Verbs for ASW</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Please refer to handout with Revised Bloom’s Taxonomy verbs. We’ve chunked our curriculum under these key areas:</a:t>
            </a:r>
          </a:p>
          <a:p>
            <a:pPr>
              <a:buNone/>
            </a:pPr>
            <a:r>
              <a:rPr lang="en-US" b="1" dirty="0" smtClean="0"/>
              <a:t>Create</a:t>
            </a:r>
          </a:p>
          <a:p>
            <a:pPr>
              <a:buNone/>
            </a:pPr>
            <a:r>
              <a:rPr lang="en-US" b="1" dirty="0" smtClean="0"/>
              <a:t>Apply</a:t>
            </a:r>
          </a:p>
          <a:p>
            <a:pPr>
              <a:buNone/>
            </a:pPr>
            <a:r>
              <a:rPr lang="en-US" b="1" dirty="0" smtClean="0"/>
              <a:t>Remember</a:t>
            </a:r>
          </a:p>
          <a:p>
            <a:pPr>
              <a:buNone/>
            </a:pPr>
            <a:r>
              <a:rPr lang="en-US" b="1" dirty="0" smtClean="0"/>
              <a:t>Understand</a:t>
            </a:r>
          </a:p>
          <a:p>
            <a:pPr>
              <a:buNone/>
            </a:pPr>
            <a:r>
              <a:rPr lang="en-US" b="1" dirty="0" smtClean="0"/>
              <a:t>Analyze </a:t>
            </a:r>
          </a:p>
          <a:p>
            <a:pPr>
              <a:buNone/>
            </a:pPr>
            <a:r>
              <a:rPr lang="en-US" b="1" dirty="0" smtClean="0"/>
              <a:t>Evaluate</a:t>
            </a:r>
          </a:p>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a:t>
            </a:r>
            <a:endParaRPr lang="en-US" dirty="0"/>
          </a:p>
        </p:txBody>
      </p:sp>
      <p:sp>
        <p:nvSpPr>
          <p:cNvPr id="3" name="Content Placeholder 2"/>
          <p:cNvSpPr>
            <a:spLocks noGrp="1"/>
          </p:cNvSpPr>
          <p:nvPr>
            <p:ph idx="1"/>
          </p:nvPr>
        </p:nvSpPr>
        <p:spPr/>
        <p:txBody>
          <a:bodyPr/>
          <a:lstStyle/>
          <a:p>
            <a:r>
              <a:rPr lang="en-US" dirty="0" smtClean="0"/>
              <a:t>Make judgments based on criteria and standards.</a:t>
            </a:r>
          </a:p>
          <a:p>
            <a:r>
              <a:rPr lang="en-US" dirty="0" smtClean="0"/>
              <a:t>Key Words:</a:t>
            </a:r>
          </a:p>
          <a:p>
            <a:r>
              <a:rPr lang="en-US" dirty="0" smtClean="0"/>
              <a:t>Judge</a:t>
            </a:r>
          </a:p>
          <a:p>
            <a:r>
              <a:rPr lang="en-US" dirty="0" smtClean="0"/>
              <a:t>Critique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a:t>
            </a:r>
            <a:r>
              <a:rPr lang="en-US" dirty="0" err="1" smtClean="0"/>
              <a:t>las</a:t>
            </a:r>
            <a:r>
              <a:rPr lang="en-US" dirty="0" smtClean="0"/>
              <a:t> </a:t>
            </a:r>
            <a:r>
              <a:rPr lang="en-US" dirty="0" err="1" smtClean="0"/>
              <a:t>meninas</a:t>
            </a:r>
            <a:endParaRPr lang="en-US" dirty="0"/>
          </a:p>
        </p:txBody>
      </p:sp>
      <p:sp>
        <p:nvSpPr>
          <p:cNvPr id="3" name="Content Placeholder 2"/>
          <p:cNvSpPr>
            <a:spLocks noGrp="1"/>
          </p:cNvSpPr>
          <p:nvPr>
            <p:ph idx="1"/>
          </p:nvPr>
        </p:nvSpPr>
        <p:spPr/>
        <p:txBody>
          <a:bodyPr/>
          <a:lstStyle/>
          <a:p>
            <a:r>
              <a:rPr lang="en-US" dirty="0" smtClean="0"/>
              <a:t>Which of these works of art best draws the viewer’s attention to the princess?</a:t>
            </a:r>
            <a:endParaRPr lang="en-US" dirty="0"/>
          </a:p>
        </p:txBody>
      </p:sp>
      <p:pic>
        <p:nvPicPr>
          <p:cNvPr id="4" name="Picture 3" descr="picasm.jpg"/>
          <p:cNvPicPr>
            <a:picLocks noChangeAspect="1"/>
          </p:cNvPicPr>
          <p:nvPr/>
        </p:nvPicPr>
        <p:blipFill>
          <a:blip r:embed="rId2" cstate="print"/>
          <a:stretch>
            <a:fillRect/>
          </a:stretch>
        </p:blipFill>
        <p:spPr>
          <a:xfrm>
            <a:off x="0" y="2895600"/>
            <a:ext cx="4463787" cy="3143250"/>
          </a:xfrm>
          <a:prstGeom prst="rect">
            <a:avLst/>
          </a:prstGeom>
        </p:spPr>
      </p:pic>
      <p:pic>
        <p:nvPicPr>
          <p:cNvPr id="5" name="Picture 4" descr="carvagmen.jpg"/>
          <p:cNvPicPr>
            <a:picLocks noChangeAspect="1"/>
          </p:cNvPicPr>
          <p:nvPr/>
        </p:nvPicPr>
        <p:blipFill>
          <a:blip r:embed="rId3" cstate="print"/>
          <a:stretch>
            <a:fillRect/>
          </a:stretch>
        </p:blipFill>
        <p:spPr>
          <a:xfrm>
            <a:off x="4495800" y="3048000"/>
            <a:ext cx="4426363" cy="2953577"/>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a:t>
            </a:r>
            <a:endParaRPr lang="en-US" dirty="0"/>
          </a:p>
        </p:txBody>
      </p:sp>
      <p:sp>
        <p:nvSpPr>
          <p:cNvPr id="3" name="Content Placeholder 2"/>
          <p:cNvSpPr>
            <a:spLocks noGrp="1"/>
          </p:cNvSpPr>
          <p:nvPr>
            <p:ph idx="1"/>
          </p:nvPr>
        </p:nvSpPr>
        <p:spPr/>
        <p:txBody>
          <a:bodyPr/>
          <a:lstStyle/>
          <a:p>
            <a:r>
              <a:rPr lang="en-US" dirty="0" smtClean="0"/>
              <a:t>Have students complete a self or peer evaluation using a rubric.</a:t>
            </a:r>
          </a:p>
          <a:p>
            <a:r>
              <a:rPr lang="en-US" dirty="0" smtClean="0"/>
              <a:t>Have students evaluate two famous works of art using appropriate vocabulary.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04800" y="152400"/>
            <a:ext cx="8458200" cy="6400800"/>
          </a:xfrm>
        </p:spPr>
        <p:txBody>
          <a:bodyPr>
            <a:normAutofit fontScale="25000" lnSpcReduction="20000"/>
          </a:bodyPr>
          <a:lstStyle/>
          <a:p>
            <a:endParaRPr lang="en-US" b="1" dirty="0" smtClean="0"/>
          </a:p>
          <a:p>
            <a:endParaRPr lang="en-US" b="1" dirty="0" smtClean="0"/>
          </a:p>
          <a:p>
            <a:pPr>
              <a:buNone/>
            </a:pPr>
            <a:endParaRPr lang="en-US" sz="3500" b="1" dirty="0" smtClean="0"/>
          </a:p>
          <a:p>
            <a:pPr>
              <a:buNone/>
            </a:pPr>
            <a:endParaRPr lang="en-US" sz="3500" b="1" dirty="0" smtClean="0"/>
          </a:p>
          <a:p>
            <a:pPr algn="ctr">
              <a:buNone/>
            </a:pPr>
            <a:r>
              <a:rPr lang="en-US" sz="16000" b="1" dirty="0" smtClean="0"/>
              <a:t>Tips</a:t>
            </a:r>
          </a:p>
          <a:p>
            <a:pPr>
              <a:buNone/>
            </a:pPr>
            <a:endParaRPr lang="en-US" sz="3500" b="1" dirty="0" smtClean="0"/>
          </a:p>
          <a:p>
            <a:pPr>
              <a:buNone/>
            </a:pPr>
            <a:endParaRPr lang="en-US" sz="3500" b="1" dirty="0" smtClean="0"/>
          </a:p>
          <a:p>
            <a:pPr>
              <a:buNone/>
            </a:pPr>
            <a:endParaRPr lang="en-US" sz="3500" b="1" dirty="0" smtClean="0"/>
          </a:p>
          <a:p>
            <a:pPr>
              <a:buNone/>
            </a:pPr>
            <a:endParaRPr lang="en-US" sz="5200" b="1" dirty="0" smtClean="0"/>
          </a:p>
          <a:p>
            <a:pPr>
              <a:buNone/>
            </a:pPr>
            <a:r>
              <a:rPr lang="en-US" sz="5200" b="1" dirty="0" smtClean="0"/>
              <a:t>Keep it Simple</a:t>
            </a:r>
            <a:endParaRPr lang="en-US" sz="5200" dirty="0" smtClean="0"/>
          </a:p>
          <a:p>
            <a:pPr>
              <a:buNone/>
            </a:pPr>
            <a:r>
              <a:rPr lang="en-US" sz="5200" dirty="0" smtClean="0"/>
              <a:t>Simple for you to do </a:t>
            </a:r>
          </a:p>
          <a:p>
            <a:pPr lvl="0">
              <a:buNone/>
            </a:pPr>
            <a:r>
              <a:rPr lang="en-US" sz="5200" dirty="0" smtClean="0"/>
              <a:t>Straight-forward so that it is easily observable by the reviewer</a:t>
            </a:r>
          </a:p>
          <a:p>
            <a:pPr>
              <a:buNone/>
            </a:pPr>
            <a:r>
              <a:rPr lang="en-US" sz="5200" dirty="0" smtClean="0"/>
              <a:t> </a:t>
            </a:r>
          </a:p>
          <a:p>
            <a:pPr>
              <a:buNone/>
            </a:pPr>
            <a:r>
              <a:rPr lang="en-US" sz="5200" b="1" dirty="0" smtClean="0"/>
              <a:t>Align</a:t>
            </a:r>
            <a:endParaRPr lang="en-US" sz="5200" dirty="0" smtClean="0"/>
          </a:p>
          <a:p>
            <a:pPr lvl="0">
              <a:buNone/>
            </a:pPr>
            <a:r>
              <a:rPr lang="en-US" sz="5200" dirty="0" smtClean="0"/>
              <a:t>Look at the verb at the beginning of the objective, and make certain your evidence aligns with that verb. </a:t>
            </a:r>
          </a:p>
          <a:p>
            <a:pPr>
              <a:buNone/>
            </a:pPr>
            <a:r>
              <a:rPr lang="en-US" sz="5200" dirty="0" smtClean="0"/>
              <a:t> </a:t>
            </a:r>
          </a:p>
          <a:p>
            <a:pPr>
              <a:buNone/>
            </a:pPr>
            <a:r>
              <a:rPr lang="en-US" sz="5200" b="1" dirty="0" smtClean="0"/>
              <a:t>Capture your first piece of evidence early</a:t>
            </a:r>
            <a:endParaRPr lang="en-US" sz="5200" dirty="0" smtClean="0"/>
          </a:p>
          <a:p>
            <a:pPr lvl="0">
              <a:buNone/>
            </a:pPr>
            <a:r>
              <a:rPr lang="en-US" sz="5200" dirty="0" smtClean="0"/>
              <a:t>Get a point 1 </a:t>
            </a:r>
            <a:r>
              <a:rPr lang="en-US" sz="5200" u="sng" dirty="0" smtClean="0"/>
              <a:t>at the very beginning</a:t>
            </a:r>
            <a:r>
              <a:rPr lang="en-US" sz="5200" dirty="0" smtClean="0"/>
              <a:t>. Results from a pre-test, student improvisation before detailed instruction, students’ initial planning sheet for a project with little detail, students attempting a movement skill prior to instruction. If you wait until students have been working on the skill, creating the sequence, or whatever the evidence is going to be to actually capture the evidence, you won’t have as much of an opportunity to show student growth as you would if you capture the evidence AT THE BEGINNING.</a:t>
            </a:r>
            <a:r>
              <a:rPr lang="en-US" sz="5200" b="1" dirty="0" smtClean="0"/>
              <a:t>  </a:t>
            </a:r>
            <a:endParaRPr lang="en-US" sz="5200" dirty="0" smtClean="0"/>
          </a:p>
          <a:p>
            <a:pPr>
              <a:buNone/>
            </a:pPr>
            <a:r>
              <a:rPr lang="en-US" sz="5200" b="1" dirty="0" smtClean="0"/>
              <a:t> </a:t>
            </a:r>
            <a:endParaRPr lang="en-US" sz="5200" dirty="0" smtClean="0"/>
          </a:p>
          <a:p>
            <a:pPr>
              <a:buNone/>
            </a:pPr>
            <a:r>
              <a:rPr lang="en-US" sz="5200" b="1" dirty="0" smtClean="0"/>
              <a:t>Focus on your objective</a:t>
            </a:r>
            <a:endParaRPr lang="en-US" sz="5200" dirty="0" smtClean="0"/>
          </a:p>
          <a:p>
            <a:pPr lvl="0">
              <a:buNone/>
            </a:pPr>
            <a:r>
              <a:rPr lang="en-US" sz="5200" dirty="0" smtClean="0"/>
              <a:t>All evidence should be related to the objective. This sounds like an obvious statement, but it is worth saying. Reviewers will be continually referring back to the objective as they are looking at the evidence, and you want to be clear.</a:t>
            </a:r>
          </a:p>
          <a:p>
            <a:pPr>
              <a:buNone/>
            </a:pPr>
            <a:r>
              <a:rPr lang="en-US" sz="5200" dirty="0" smtClean="0"/>
              <a:t> </a:t>
            </a:r>
          </a:p>
          <a:p>
            <a:pPr>
              <a:buNone/>
            </a:pPr>
            <a:r>
              <a:rPr lang="en-US" sz="5200" b="1" dirty="0" smtClean="0"/>
              <a:t>Relate everything to your students and their growth </a:t>
            </a:r>
            <a:endParaRPr lang="en-US" sz="5200" dirty="0" smtClean="0"/>
          </a:p>
          <a:p>
            <a:pPr lvl="0">
              <a:buNone/>
            </a:pPr>
            <a:r>
              <a:rPr lang="en-US" sz="5200" dirty="0" smtClean="0"/>
              <a:t>Your narratives should be about the students. The first narrative should be about where the students are at the beginning of the process. Your final narrative should be about the growth students demonstrated in the objective. </a:t>
            </a:r>
          </a:p>
          <a:p>
            <a:pPr lvl="0">
              <a:buNone/>
            </a:pPr>
            <a:r>
              <a:rPr lang="en-US" sz="5200" dirty="0" smtClean="0"/>
              <a:t>If necessary, in the narrative, you can state that students in this class have IEPs and necessary accommodations were made.</a:t>
            </a:r>
          </a:p>
          <a:p>
            <a:pPr lvl="0">
              <a:buNone/>
            </a:pPr>
            <a:r>
              <a:rPr lang="en-US" sz="5200" dirty="0" smtClean="0"/>
              <a:t>Do not identify students by name. </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smtClean="0"/>
              <a:t>Some of these verbs are obvious.  We all know our curriculum and how to </a:t>
            </a:r>
            <a:r>
              <a:rPr lang="en-US" b="1" dirty="0" smtClean="0"/>
              <a:t>create</a:t>
            </a:r>
            <a:r>
              <a:rPr lang="en-US" dirty="0" smtClean="0"/>
              <a:t> art and how </a:t>
            </a:r>
            <a:r>
              <a:rPr lang="en-US" b="1" dirty="0" smtClean="0"/>
              <a:t>apply</a:t>
            </a:r>
            <a:r>
              <a:rPr lang="en-US" dirty="0" smtClean="0"/>
              <a:t> art skills.  </a:t>
            </a:r>
          </a:p>
          <a:p>
            <a:r>
              <a:rPr lang="en-US" dirty="0" smtClean="0"/>
              <a:t>However, isolating each learning strand and figuring out how to reflect them in the form of a written assessment, a video or voice recording or photographs can be confusing.  </a:t>
            </a:r>
          </a:p>
          <a:p>
            <a:r>
              <a:rPr lang="en-US" dirty="0" smtClean="0"/>
              <a:t>What do we need to do to show growth?</a:t>
            </a:r>
          </a:p>
          <a:p>
            <a:r>
              <a:rPr lang="en-US" dirty="0" smtClean="0"/>
              <a:t>How do I pick the right lesson plan to reflect the selected learning objective?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ASW is your tool.  You have control over what you want to demonstrate and reflect.  </a:t>
            </a:r>
          </a:p>
          <a:p>
            <a:r>
              <a:rPr lang="en-US" dirty="0" smtClean="0"/>
              <a:t>What you do in your art room doesn’t have to be the same as anyone else.</a:t>
            </a:r>
          </a:p>
          <a:p>
            <a:r>
              <a:rPr lang="en-US" dirty="0" smtClean="0"/>
              <a:t>Keep it simple. Do what you’re doing already, just design pre-assessments when you introduce lessons to your students.</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Create</a:t>
            </a:r>
            <a:endParaRPr lang="en-US" b="1" dirty="0"/>
          </a:p>
        </p:txBody>
      </p:sp>
      <p:pic>
        <p:nvPicPr>
          <p:cNvPr id="6" name="Content Placeholder 5" descr="camhs-ny-art-auction-january-2014-cindy-sherman-165346.jpg"/>
          <p:cNvPicPr>
            <a:picLocks noGrp="1" noChangeAspect="1"/>
          </p:cNvPicPr>
          <p:nvPr>
            <p:ph idx="1"/>
          </p:nvPr>
        </p:nvPicPr>
        <p:blipFill>
          <a:blip r:embed="rId2" cstate="print"/>
          <a:stretch>
            <a:fillRect/>
          </a:stretch>
        </p:blipFill>
        <p:spPr>
          <a:xfrm>
            <a:off x="914400" y="1143000"/>
            <a:ext cx="7284508" cy="5463381"/>
          </a:xfrm>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Create</a:t>
            </a:r>
            <a:endParaRPr lang="en-US" b="1" dirty="0"/>
          </a:p>
        </p:txBody>
      </p:sp>
      <p:sp>
        <p:nvSpPr>
          <p:cNvPr id="3" name="Content Placeholder 2"/>
          <p:cNvSpPr>
            <a:spLocks noGrp="1"/>
          </p:cNvSpPr>
          <p:nvPr>
            <p:ph idx="1"/>
          </p:nvPr>
        </p:nvSpPr>
        <p:spPr/>
        <p:txBody>
          <a:bodyPr>
            <a:normAutofit fontScale="92500" lnSpcReduction="20000"/>
          </a:bodyPr>
          <a:lstStyle/>
          <a:p>
            <a:r>
              <a:rPr lang="en-US" b="1" dirty="0" smtClean="0"/>
              <a:t>Create</a:t>
            </a:r>
            <a:r>
              <a:rPr lang="en-US" dirty="0" smtClean="0"/>
              <a:t>- Put elements together to form a coherent or functional whole; reorganize elements into a new pattern or structure.</a:t>
            </a:r>
          </a:p>
          <a:p>
            <a:r>
              <a:rPr lang="en-US" dirty="0" smtClean="0"/>
              <a:t>Key Words</a:t>
            </a:r>
          </a:p>
          <a:p>
            <a:r>
              <a:rPr lang="en-US" dirty="0" smtClean="0"/>
              <a:t>Generate</a:t>
            </a:r>
          </a:p>
          <a:p>
            <a:r>
              <a:rPr lang="en-US" dirty="0" smtClean="0"/>
              <a:t>Hypothesize</a:t>
            </a:r>
          </a:p>
          <a:p>
            <a:r>
              <a:rPr lang="en-US" dirty="0" smtClean="0"/>
              <a:t>Plan </a:t>
            </a:r>
          </a:p>
          <a:p>
            <a:r>
              <a:rPr lang="en-US" dirty="0" smtClean="0"/>
              <a:t>Design</a:t>
            </a:r>
          </a:p>
          <a:p>
            <a:r>
              <a:rPr lang="en-US" dirty="0" smtClean="0"/>
              <a:t>Produce</a:t>
            </a:r>
          </a:p>
          <a:p>
            <a:r>
              <a:rPr lang="en-US" dirty="0" smtClean="0"/>
              <a:t>Construct</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dpiuser\Desktop\ba580416-4c50-4ab4-beab-eaedc1e7967a.jp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31000"/>
                    </a14:imgEffect>
                  </a14:imgLayer>
                </a14:imgProps>
              </a:ext>
              <a:ext uri="{28A0092B-C50C-407E-A947-70E740481C1C}">
                <a14:useLocalDpi xmlns:a14="http://schemas.microsoft.com/office/drawing/2010/main" val="0"/>
              </a:ext>
            </a:extLst>
          </a:blip>
          <a:srcRect/>
          <a:stretch>
            <a:fillRect/>
          </a:stretch>
        </p:blipFill>
        <p:spPr bwMode="auto">
          <a:xfrm>
            <a:off x="496179" y="228601"/>
            <a:ext cx="3771022" cy="4792180"/>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dpiuser\Desktop\786e4868-3a34-42b4-b120-be1149bc25ef.jp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6000" contrast="4000"/>
                    </a14:imgEffect>
                  </a14:imgLayer>
                </a14:imgProps>
              </a:ext>
              <a:ext uri="{28A0092B-C50C-407E-A947-70E740481C1C}">
                <a14:useLocalDpi xmlns:a14="http://schemas.microsoft.com/office/drawing/2010/main" val="0"/>
              </a:ext>
            </a:extLst>
          </a:blip>
          <a:srcRect/>
          <a:stretch>
            <a:fillRect/>
          </a:stretch>
        </p:blipFill>
        <p:spPr bwMode="auto">
          <a:xfrm>
            <a:off x="4876800" y="228600"/>
            <a:ext cx="3709681" cy="47736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510" y="5410200"/>
            <a:ext cx="9144000" cy="1323439"/>
          </a:xfrm>
          <a:prstGeom prst="rect">
            <a:avLst/>
          </a:prstGeom>
          <a:noFill/>
        </p:spPr>
        <p:txBody>
          <a:bodyPr wrap="square" rtlCol="0">
            <a:spAutoFit/>
          </a:bodyPr>
          <a:lstStyle/>
          <a:p>
            <a:r>
              <a:rPr lang="en-US" sz="4000" dirty="0"/>
              <a:t>K.V.1.2 </a:t>
            </a:r>
            <a:r>
              <a:rPr lang="en-US" sz="4000" b="1" dirty="0"/>
              <a:t>Create</a:t>
            </a:r>
            <a:r>
              <a:rPr lang="en-US" sz="4000" dirty="0"/>
              <a:t> original art that expresses ideas about oneself</a:t>
            </a:r>
            <a:r>
              <a:rPr lang="en-US" sz="4000" dirty="0" smtClean="0"/>
              <a:t>. </a:t>
            </a:r>
            <a:endParaRPr lang="en-US" sz="4000" dirty="0"/>
          </a:p>
        </p:txBody>
      </p:sp>
      <p:grpSp>
        <p:nvGrpSpPr>
          <p:cNvPr id="3" name="Group 8"/>
          <p:cNvGrpSpPr/>
          <p:nvPr/>
        </p:nvGrpSpPr>
        <p:grpSpPr>
          <a:xfrm>
            <a:off x="6087518" y="4764284"/>
            <a:ext cx="1184082" cy="475858"/>
            <a:chOff x="2473549" y="0"/>
            <a:chExt cx="1706482" cy="685800"/>
          </a:xfrm>
        </p:grpSpPr>
        <p:sp>
          <p:nvSpPr>
            <p:cNvPr id="10" name="Chevron 9"/>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1"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2</a:t>
              </a:r>
              <a:endParaRPr lang="en-US" sz="4100" kern="1200" dirty="0"/>
            </a:p>
          </p:txBody>
        </p:sp>
      </p:grpSp>
      <p:grpSp>
        <p:nvGrpSpPr>
          <p:cNvPr id="4" name="Group 12"/>
          <p:cNvGrpSpPr/>
          <p:nvPr/>
        </p:nvGrpSpPr>
        <p:grpSpPr>
          <a:xfrm>
            <a:off x="1789649" y="4782852"/>
            <a:ext cx="1184082" cy="475858"/>
            <a:chOff x="2473549" y="0"/>
            <a:chExt cx="1706482" cy="685800"/>
          </a:xfrm>
        </p:grpSpPr>
        <p:sp>
          <p:nvSpPr>
            <p:cNvPr id="14" name="Chevron 13"/>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5"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1</a:t>
              </a:r>
              <a:endParaRPr lang="en-US" sz="4100" kern="1200" dirty="0"/>
            </a:p>
          </p:txBody>
        </p:sp>
      </p:grpSp>
    </p:spTree>
    <p:extLst>
      <p:ext uri="{BB962C8B-B14F-4D97-AF65-F5344CB8AC3E}">
        <p14:creationId xmlns:p14="http://schemas.microsoft.com/office/powerpoint/2010/main" val="210317047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dpiuser\Desktop\8c9fec26-9449-4128-878b-400f09688fbb.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40000"/>
                    </a14:imgEffect>
                    <a14:imgEffect>
                      <a14:brightnessContrast bright="2000" contrast="41000"/>
                    </a14:imgEffect>
                  </a14:imgLayer>
                </a14:imgProps>
              </a:ext>
              <a:ext uri="{28A0092B-C50C-407E-A947-70E740481C1C}">
                <a14:useLocalDpi xmlns:a14="http://schemas.microsoft.com/office/drawing/2010/main" val="0"/>
              </a:ext>
            </a:extLst>
          </a:blip>
          <a:srcRect/>
          <a:stretch>
            <a:fillRect/>
          </a:stretch>
        </p:blipFill>
        <p:spPr bwMode="auto">
          <a:xfrm>
            <a:off x="228600" y="234357"/>
            <a:ext cx="3929062" cy="3967636"/>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dpiuser\Desktop\43033408-1a9f-4243-8a92-e8acf0e9528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7131" y="135718"/>
            <a:ext cx="4412069" cy="41220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28600" y="4876800"/>
            <a:ext cx="8610600" cy="1323439"/>
          </a:xfrm>
          <a:prstGeom prst="rect">
            <a:avLst/>
          </a:prstGeom>
          <a:noFill/>
        </p:spPr>
        <p:txBody>
          <a:bodyPr wrap="square" rtlCol="0">
            <a:spAutoFit/>
          </a:bodyPr>
          <a:lstStyle/>
          <a:p>
            <a:r>
              <a:rPr lang="en-US" sz="4000" dirty="0" smtClean="0"/>
              <a:t>3.V.2.2 </a:t>
            </a:r>
            <a:r>
              <a:rPr lang="en-US" sz="4000" b="1" dirty="0" smtClean="0"/>
              <a:t>Use</a:t>
            </a:r>
            <a:r>
              <a:rPr lang="en-US" sz="4000" dirty="0" smtClean="0"/>
              <a:t> personal point of view and experiences as sources for creating art.</a:t>
            </a:r>
            <a:endParaRPr lang="en-US" sz="4000" dirty="0"/>
          </a:p>
        </p:txBody>
      </p:sp>
      <p:grpSp>
        <p:nvGrpSpPr>
          <p:cNvPr id="3" name="Group 4"/>
          <p:cNvGrpSpPr/>
          <p:nvPr/>
        </p:nvGrpSpPr>
        <p:grpSpPr>
          <a:xfrm>
            <a:off x="6064247" y="4469904"/>
            <a:ext cx="1184082" cy="475858"/>
            <a:chOff x="2473549" y="0"/>
            <a:chExt cx="1706482" cy="685800"/>
          </a:xfrm>
        </p:grpSpPr>
        <p:sp>
          <p:nvSpPr>
            <p:cNvPr id="6" name="Chevron 5"/>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7"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2</a:t>
              </a:r>
              <a:endParaRPr lang="en-US" sz="4100" kern="1200" dirty="0"/>
            </a:p>
          </p:txBody>
        </p:sp>
      </p:grpSp>
      <p:grpSp>
        <p:nvGrpSpPr>
          <p:cNvPr id="4" name="Group 7"/>
          <p:cNvGrpSpPr/>
          <p:nvPr/>
        </p:nvGrpSpPr>
        <p:grpSpPr>
          <a:xfrm>
            <a:off x="1601090" y="4400942"/>
            <a:ext cx="1184082" cy="475858"/>
            <a:chOff x="2473549" y="0"/>
            <a:chExt cx="1706482" cy="685800"/>
          </a:xfrm>
        </p:grpSpPr>
        <p:sp>
          <p:nvSpPr>
            <p:cNvPr id="9" name="Chevron 8"/>
            <p:cNvSpPr/>
            <p:nvPr/>
          </p:nvSpPr>
          <p:spPr>
            <a:xfrm>
              <a:off x="2473549" y="0"/>
              <a:ext cx="1706482" cy="685800"/>
            </a:xfrm>
            <a:prstGeom prst="chevron">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0" name="Chevron 4"/>
            <p:cNvSpPr/>
            <p:nvPr/>
          </p:nvSpPr>
          <p:spPr>
            <a:xfrm>
              <a:off x="2816449" y="0"/>
              <a:ext cx="1020682" cy="685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4021" tIns="54674" rIns="54674" bIns="54674" numCol="1" spcCol="1270" anchor="ctr" anchorCtr="0">
              <a:noAutofit/>
            </a:bodyPr>
            <a:lstStyle/>
            <a:p>
              <a:pPr lvl="0" algn="ctr" defTabSz="1822450">
                <a:lnSpc>
                  <a:spcPct val="90000"/>
                </a:lnSpc>
                <a:spcBef>
                  <a:spcPct val="0"/>
                </a:spcBef>
                <a:spcAft>
                  <a:spcPct val="35000"/>
                </a:spcAft>
              </a:pPr>
              <a:r>
                <a:rPr lang="en-US" sz="4100" kern="1200" dirty="0" smtClean="0"/>
                <a:t>1</a:t>
              </a:r>
              <a:endParaRPr lang="en-US" sz="4100" kern="1200" dirty="0"/>
            </a:p>
          </p:txBody>
        </p:sp>
      </p:grpSp>
    </p:spTree>
    <p:extLst>
      <p:ext uri="{BB962C8B-B14F-4D97-AF65-F5344CB8AC3E}">
        <p14:creationId xmlns:p14="http://schemas.microsoft.com/office/powerpoint/2010/main" val="119694081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4353</TotalTime>
  <Words>800</Words>
  <Application>Microsoft Macintosh PowerPoint</Application>
  <PresentationFormat>On-screen Show (4:3)</PresentationFormat>
  <Paragraphs>147</Paragraphs>
  <Slides>33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5" baseType="lpstr">
      <vt:lpstr>Office Theme</vt:lpstr>
      <vt:lpstr>Document</vt:lpstr>
      <vt:lpstr> </vt:lpstr>
      <vt:lpstr>PowerPoint Presentation</vt:lpstr>
      <vt:lpstr>Key Verbs for ASW</vt:lpstr>
      <vt:lpstr>PowerPoint Presentation</vt:lpstr>
      <vt:lpstr>PowerPoint Presentation</vt:lpstr>
      <vt:lpstr>Create</vt:lpstr>
      <vt:lpstr>Create</vt:lpstr>
      <vt:lpstr>PowerPoint Presentation</vt:lpstr>
      <vt:lpstr>PowerPoint Presentation</vt:lpstr>
      <vt:lpstr>Understand</vt:lpstr>
      <vt:lpstr>Understand</vt:lpstr>
      <vt:lpstr>Understand</vt:lpstr>
      <vt:lpstr>Understand</vt:lpstr>
      <vt:lpstr>PowerPoint Presentation</vt:lpstr>
      <vt:lpstr>PowerPoint Presentation</vt:lpstr>
      <vt:lpstr>Remember</vt:lpstr>
      <vt:lpstr>Remember</vt:lpstr>
      <vt:lpstr>Remember</vt:lpstr>
      <vt:lpstr>Apply</vt:lpstr>
      <vt:lpstr>Apply</vt:lpstr>
      <vt:lpstr>Apply</vt:lpstr>
      <vt:lpstr>PowerPoint Presentation</vt:lpstr>
      <vt:lpstr>PowerPoint Presentation</vt:lpstr>
      <vt:lpstr>PowerPoint Presentation</vt:lpstr>
      <vt:lpstr>Analyze</vt:lpstr>
      <vt:lpstr>Analyze</vt:lpstr>
      <vt:lpstr>Analyze</vt:lpstr>
      <vt:lpstr>PowerPoint Presentation</vt:lpstr>
      <vt:lpstr>Evaluate</vt:lpstr>
      <vt:lpstr>Evaluate</vt:lpstr>
      <vt:lpstr>Evaluate, las meninas</vt:lpstr>
      <vt:lpstr>Evaluate</vt:lpstr>
      <vt:lpstr>PowerPoint Presentation</vt:lpstr>
    </vt:vector>
  </TitlesOfParts>
  <Company>Wake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ASW </dc:title>
  <dc:creator>asarno</dc:creator>
  <cp:lastModifiedBy>Elizabeth Droessler</cp:lastModifiedBy>
  <cp:revision>54</cp:revision>
  <dcterms:created xsi:type="dcterms:W3CDTF">2015-02-03T20:26:44Z</dcterms:created>
  <dcterms:modified xsi:type="dcterms:W3CDTF">2015-03-19T20:11:00Z</dcterms:modified>
</cp:coreProperties>
</file>